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6"/>
  </p:notesMasterIdLst>
  <p:sldIdLst>
    <p:sldId id="256" r:id="rId2"/>
    <p:sldId id="347" r:id="rId3"/>
    <p:sldId id="348" r:id="rId4"/>
    <p:sldId id="349" r:id="rId5"/>
    <p:sldId id="350" r:id="rId6"/>
    <p:sldId id="351" r:id="rId7"/>
    <p:sldId id="353" r:id="rId8"/>
    <p:sldId id="354" r:id="rId9"/>
    <p:sldId id="356" r:id="rId10"/>
    <p:sldId id="357" r:id="rId11"/>
    <p:sldId id="355" r:id="rId12"/>
    <p:sldId id="358" r:id="rId13"/>
    <p:sldId id="359" r:id="rId14"/>
    <p:sldId id="360" r:id="rId15"/>
    <p:sldId id="361" r:id="rId16"/>
    <p:sldId id="362" r:id="rId17"/>
    <p:sldId id="363" r:id="rId18"/>
    <p:sldId id="364" r:id="rId19"/>
    <p:sldId id="365" r:id="rId20"/>
    <p:sldId id="366" r:id="rId21"/>
    <p:sldId id="367" r:id="rId22"/>
    <p:sldId id="368" r:id="rId23"/>
    <p:sldId id="369" r:id="rId24"/>
    <p:sldId id="370" r:id="rId25"/>
    <p:sldId id="371" r:id="rId26"/>
    <p:sldId id="372" r:id="rId27"/>
    <p:sldId id="373" r:id="rId28"/>
    <p:sldId id="374" r:id="rId29"/>
    <p:sldId id="376" r:id="rId30"/>
    <p:sldId id="377" r:id="rId31"/>
    <p:sldId id="378" r:id="rId32"/>
    <p:sldId id="379" r:id="rId33"/>
    <p:sldId id="342" r:id="rId34"/>
    <p:sldId id="299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EDDFE6"/>
    <a:srgbClr val="FECE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نمط فاتح 3 - تميي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بلا نمط، بلا شبكة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نمط فاتح 3 - تمييز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660B408-B3CF-4A94-85FC-2B1E0A45F4A2}" styleName="نمط داكن 2 - تمييز 1/تميي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7292A2E-F333-43FB-9621-5CBBE7FDCDCB}" styleName="نمط فاتح 2 - تميي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نمط فاتح 2 - تميي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F2DE63D5-997A-4646-A377-4702673A728D}" styleName="نمط فاتح 2 - تميي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نمط فاتح 2 - تميي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نمط فاتح 2 - تميي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النمط الفات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301B821-A1FF-4177-AEE7-76D212191A09}" styleName="نمط متوسط 1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7853C-536D-4A76-A0AE-DD22124D55A5}" styleName="نمط ذو نسُق 1 - تميي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نمط ذو نسُق 1 - تميي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نمط ذو نسُق 1 - تميي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نمط ذو نسُق 1 - تميي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C4B1156A-380E-4F78-BDF5-A606A8083BF9}" styleName="نمط متوسط 4 - تميي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نمط متوسط 4 - تميي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269D01E-BC32-4049-B463-5C60D7B0CCD2}" styleName="نمط ذو نسُق 2 - تمييز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نمط فاتح 1 - تمييز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C89EF96-8CEA-46FF-86C4-4CE0E7609802}" styleName="نمط فاتح 3 - تميي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النمط الفات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FECB4D8-DB02-4DC6-A0A2-4F2EBAE1DC90}" styleName="نمط متوسط 1 - تميي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26" autoAdjust="0"/>
    <p:restoredTop sz="94384" autoAdjust="0"/>
  </p:normalViewPr>
  <p:slideViewPr>
    <p:cSldViewPr>
      <p:cViewPr varScale="1">
        <p:scale>
          <a:sx n="66" d="100"/>
          <a:sy n="66" d="100"/>
        </p:scale>
        <p:origin x="11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28996ED-3251-482C-BB30-50BE3774F921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3220A70D-2079-4473-9C20-5270C1B7D920}" type="slidenum">
              <a:rPr lang="en-US" altLang="ar-IQ"/>
              <a:pPr/>
              <a:t>‹#›</a:t>
            </a:fld>
            <a:endParaRPr lang="en-US" alt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0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692BFE88-B46F-4A33-B9FF-04CBA4E9FC7F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0EEC077-26C6-44EB-8E69-4098BAA22481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266774237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E7F1B-78BF-43CF-9328-70A74CF2F4A0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F3FD9-B297-43CD-A8AF-16E01657FD6A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392698744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E9E59-E613-4370-ABA1-E3790047A9C4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FD1A9-C7F7-485E-8860-A161E8996CA7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529516981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2C74AF-3FDB-45C7-9706-3D9C7FAD397C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DEA1E7-D8BB-4B31-B9A8-9EF6A80897E5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923809784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A37DF-EBFE-41D7-83D0-9059FDEA7CB7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FEE821-F98D-4E6A-B32E-AA4EDAD599D4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749805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E4CE6-F987-4042-BE9F-3C92D2AF29BE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282BA8-1558-45A7-8F67-44BB8F09ADDE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2128169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DCDEC-4ACD-4CD4-9620-C159D2C3A306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3D71C6-B484-43A3-91A6-438C7663C290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0855487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1EF98-4FE6-4DD7-BC4B-103C2592D26A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ACDEFB-E635-4B07-863D-847003692FCB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20747849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43F02-0A70-4E4D-837B-5ED5624D4858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D72133-A420-4D91-8C13-C8F3C86F33BB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3782613701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A35C7-75F7-4DF8-9FE1-9940F2FCC0F4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DC8BFD-25D9-458F-9675-B186C27DD59D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21842035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0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F060733-1ACF-4C31-A517-47FAF481A036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172ACA-3E12-48DB-A911-14A3276D1438}" type="slidenum">
              <a:rPr lang="en-US" altLang="ar-IQ"/>
              <a:pPr/>
              <a:t>‹#›</a:t>
            </a:fld>
            <a:endParaRPr lang="en-US" altLang="ar-IQ"/>
          </a:p>
        </p:txBody>
      </p:sp>
    </p:spTree>
    <p:extLst>
      <p:ext uri="{BB962C8B-B14F-4D97-AF65-F5344CB8AC3E}">
        <p14:creationId xmlns:p14="http://schemas.microsoft.com/office/powerpoint/2010/main" val="1633180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81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ar-IQ" smtClean="0"/>
              <a:t>Click to edit Master text styles</a:t>
            </a:r>
          </a:p>
          <a:p>
            <a:pPr lvl="1"/>
            <a:r>
              <a:rPr lang="en-US" altLang="ar-IQ" smtClean="0"/>
              <a:t>Second level</a:t>
            </a:r>
          </a:p>
          <a:p>
            <a:pPr lvl="2"/>
            <a:r>
              <a:rPr lang="en-US" altLang="ar-IQ" smtClean="0"/>
              <a:t>Third level</a:t>
            </a:r>
          </a:p>
          <a:p>
            <a:pPr lvl="3"/>
            <a:r>
              <a:rPr lang="en-US" altLang="ar-IQ" smtClean="0"/>
              <a:t>Fourth level</a:t>
            </a:r>
          </a:p>
          <a:p>
            <a:pPr lvl="4"/>
            <a:r>
              <a:rPr lang="en-US" altLang="ar-IQ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C1D5719-2E13-44D0-A4E2-4DA006B78D65}" type="datetimeFigureOut">
              <a:rPr lang="en-US"/>
              <a:pPr>
                <a:defRPr/>
              </a:pPr>
              <a:t>11/10/2018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Lucida Sans Unicode" panose="020B0602030504020204" pitchFamily="34" charset="0"/>
              </a:defRPr>
            </a:lvl1pPr>
          </a:lstStyle>
          <a:p>
            <a:fld id="{CCC801D0-E14A-4808-8B33-002612A11ACB}" type="slidenum">
              <a:rPr lang="en-US" altLang="ar-IQ"/>
              <a:pPr/>
              <a:t>‹#›</a:t>
            </a:fld>
            <a:endParaRPr lang="en-US" alt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1" r:id="rId2"/>
    <p:sldLayoutId id="2147483696" r:id="rId3"/>
    <p:sldLayoutId id="2147483697" r:id="rId4"/>
    <p:sldLayoutId id="2147483698" r:id="rId5"/>
    <p:sldLayoutId id="2147483699" r:id="rId6"/>
    <p:sldLayoutId id="2147483692" r:id="rId7"/>
    <p:sldLayoutId id="2147483700" r:id="rId8"/>
    <p:sldLayoutId id="2147483701" r:id="rId9"/>
    <p:sldLayoutId id="2147483693" r:id="rId10"/>
    <p:sldLayoutId id="2147483694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334144"/>
            <a:ext cx="8458200" cy="1066800"/>
          </a:xfrm>
        </p:spPr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6666FF"/>
                </a:solidFill>
                <a:effectLst/>
              </a:rPr>
              <a:t>Computer Networks</a:t>
            </a:r>
            <a:endParaRPr lang="en-US" sz="2600" dirty="0">
              <a:solidFill>
                <a:srgbClr val="6666FF"/>
              </a:solidFill>
            </a:endParaRPr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723900" y="3352800"/>
            <a:ext cx="7772400" cy="1905000"/>
          </a:xfrm>
        </p:spPr>
        <p:txBody>
          <a:bodyPr/>
          <a:lstStyle/>
          <a:p>
            <a:pPr marR="0" algn="ctr"/>
            <a:r>
              <a:rPr lang="en-US" altLang="ar-IQ" sz="1800" dirty="0" smtClean="0"/>
              <a:t>Asst. Lect. Ahmed M. Jasim</a:t>
            </a:r>
          </a:p>
          <a:p>
            <a:pPr marR="0" algn="ctr"/>
            <a:r>
              <a:rPr lang="en-US" altLang="ar-IQ" sz="1800" dirty="0" smtClean="0"/>
              <a:t>Computer Department - College of Engineering</a:t>
            </a:r>
          </a:p>
          <a:p>
            <a:pPr marR="0" algn="ctr"/>
            <a:r>
              <a:rPr lang="en-US" altLang="ar-IQ" sz="1800" dirty="0" smtClean="0"/>
              <a:t>University of Diyala</a:t>
            </a:r>
          </a:p>
          <a:p>
            <a:pPr marR="0" algn="ctr"/>
            <a:endParaRPr lang="en-US" altLang="ar-IQ" sz="1800" dirty="0" smtClean="0"/>
          </a:p>
          <a:p>
            <a:pPr marR="0" algn="ctr"/>
            <a:r>
              <a:rPr lang="en-US" altLang="ar-IQ" sz="1800" dirty="0" smtClean="0"/>
              <a:t>2017</a:t>
            </a:r>
            <a:endParaRPr lang="en-US" altLang="ar-IQ" sz="1800" dirty="0"/>
          </a:p>
          <a:p>
            <a:pPr marR="0" algn="ctr"/>
            <a:endParaRPr lang="en-US" altLang="ar-IQ" sz="1800" dirty="0" smtClean="0"/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28600"/>
            <a:ext cx="1241223" cy="1296688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0" y="2514600"/>
            <a:ext cx="8915400" cy="762000"/>
          </a:xfrm>
          <a:prstGeom prst="rect">
            <a:avLst/>
          </a:prstGeom>
        </p:spPr>
        <p:txBody>
          <a:bodyPr vert="horz" anchor="b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fontAlgn="base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anose="020B0602030504020204" pitchFamily="34" charset="0"/>
              </a:defRPr>
            </a:lvl9pPr>
            <a:extLst/>
          </a:lstStyle>
          <a:p>
            <a:pPr algn="ctr" fontAlgn="auto">
              <a:spcAft>
                <a:spcPts val="0"/>
              </a:spcAft>
              <a:defRPr/>
            </a:pPr>
            <a:r>
              <a:rPr lang="en-US" sz="4000" dirty="0" smtClean="0">
                <a:solidFill>
                  <a:srgbClr val="FF0000"/>
                </a:solidFill>
                <a:effectLst/>
              </a:rPr>
              <a:t>“THE MEDIUM ACCESS CONTROL”</a:t>
            </a:r>
            <a:endParaRPr lang="en-US" sz="4000" dirty="0">
              <a:solidFill>
                <a:srgbClr val="FF0000"/>
              </a:solidFill>
              <a:effectLst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1143000"/>
            <a:ext cx="9067800" cy="5410199"/>
          </a:xfrm>
        </p:spPr>
        <p:txBody>
          <a:bodyPr/>
          <a:lstStyle/>
          <a:p>
            <a:r>
              <a:rPr lang="en-US" sz="2800" dirty="0"/>
              <a:t>When more than two nodes send at the same time, the transmitted frames </a:t>
            </a:r>
            <a:r>
              <a:rPr lang="en-US" sz="2800" dirty="0">
                <a:solidFill>
                  <a:srgbClr val="FF0000"/>
                </a:solidFill>
              </a:rPr>
              <a:t>collide</a:t>
            </a:r>
            <a:r>
              <a:rPr lang="en-US" sz="2800" dirty="0"/>
              <a:t>. </a:t>
            </a:r>
          </a:p>
          <a:p>
            <a:endParaRPr lang="en-US" sz="2800" dirty="0"/>
          </a:p>
          <a:p>
            <a:r>
              <a:rPr lang="en-US" sz="2800" dirty="0"/>
              <a:t>All collide frames are </a:t>
            </a:r>
            <a:r>
              <a:rPr lang="en-US" sz="2800" dirty="0">
                <a:solidFill>
                  <a:srgbClr val="FF0000"/>
                </a:solidFill>
              </a:rPr>
              <a:t>lost </a:t>
            </a:r>
            <a:r>
              <a:rPr lang="en-US" sz="2800" dirty="0"/>
              <a:t>and the bandwidth of the broadcast channel will be </a:t>
            </a:r>
            <a:r>
              <a:rPr lang="en-US" sz="2800" dirty="0">
                <a:solidFill>
                  <a:srgbClr val="FF0000"/>
                </a:solidFill>
              </a:rPr>
              <a:t>wasted</a:t>
            </a:r>
            <a:r>
              <a:rPr lang="en-US" sz="2800" dirty="0"/>
              <a:t>. </a:t>
            </a:r>
          </a:p>
          <a:p>
            <a:endParaRPr lang="en-US" sz="2800" dirty="0"/>
          </a:p>
          <a:p>
            <a:r>
              <a:rPr lang="en-US" sz="2800" dirty="0"/>
              <a:t>We need multiple access protocols to </a:t>
            </a:r>
            <a:r>
              <a:rPr lang="en-US" sz="2800" dirty="0">
                <a:solidFill>
                  <a:srgbClr val="FF0000"/>
                </a:solidFill>
              </a:rPr>
              <a:t>coordinate access </a:t>
            </a:r>
            <a:r>
              <a:rPr lang="en-US" sz="2800" dirty="0"/>
              <a:t>to multipoint or broadcast link. </a:t>
            </a:r>
          </a:p>
          <a:p>
            <a:endParaRPr lang="en-US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MULTIPLE ACCESS PROTOCOLS</a:t>
            </a:r>
          </a:p>
        </p:txBody>
      </p:sp>
    </p:spTree>
    <p:extLst>
      <p:ext uri="{BB962C8B-B14F-4D97-AF65-F5344CB8AC3E}">
        <p14:creationId xmlns:p14="http://schemas.microsoft.com/office/powerpoint/2010/main" val="24404744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9067800" cy="5791199"/>
          </a:xfrm>
        </p:spPr>
        <p:txBody>
          <a:bodyPr/>
          <a:lstStyle/>
          <a:p>
            <a:pPr marL="109537" indent="0" algn="ctr">
              <a:buNone/>
            </a:pPr>
            <a:r>
              <a:rPr lang="en-US" sz="2400" dirty="0">
                <a:solidFill>
                  <a:srgbClr val="0070C0"/>
                </a:solidFill>
              </a:rPr>
              <a:t>Aloha Protocols</a:t>
            </a:r>
          </a:p>
          <a:p>
            <a:pPr marL="109537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History</a:t>
            </a:r>
          </a:p>
          <a:p>
            <a:pPr marL="109537" indent="0">
              <a:buNone/>
            </a:pPr>
            <a:r>
              <a:rPr lang="en-US" sz="2400" dirty="0"/>
              <a:t>The Aloha protocol was designed as part of a project at the University of Hawaii. </a:t>
            </a:r>
            <a:endParaRPr lang="en-US" sz="2400" dirty="0" smtClean="0"/>
          </a:p>
          <a:p>
            <a:pPr marL="109537" indent="0">
              <a:buNone/>
            </a:pPr>
            <a:endParaRPr lang="en-US" sz="2400" dirty="0"/>
          </a:p>
          <a:p>
            <a:r>
              <a:rPr lang="en-US" sz="2200" dirty="0"/>
              <a:t>Communications was typically between </a:t>
            </a:r>
            <a:r>
              <a:rPr lang="en-US" sz="2200" dirty="0">
                <a:solidFill>
                  <a:srgbClr val="FF0000"/>
                </a:solidFill>
              </a:rPr>
              <a:t>remote stations </a:t>
            </a:r>
            <a:r>
              <a:rPr lang="en-US" sz="2200" dirty="0"/>
              <a:t>and a </a:t>
            </a:r>
            <a:r>
              <a:rPr lang="en-US" sz="2200" dirty="0">
                <a:solidFill>
                  <a:srgbClr val="FF0000"/>
                </a:solidFill>
              </a:rPr>
              <a:t>central sited named </a:t>
            </a:r>
            <a:r>
              <a:rPr lang="en-US" sz="2200" dirty="0">
                <a:solidFill>
                  <a:srgbClr val="0070C0"/>
                </a:solidFill>
              </a:rPr>
              <a:t>Menehune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r>
              <a:rPr lang="en-US" sz="2200" dirty="0"/>
              <a:t>or vice versa</a:t>
            </a:r>
            <a:r>
              <a:rPr lang="en-US" sz="2200" dirty="0" smtClean="0"/>
              <a:t>.</a:t>
            </a:r>
            <a:endParaRPr lang="en-US" sz="2200" dirty="0"/>
          </a:p>
          <a:p>
            <a:r>
              <a:rPr lang="en-US" sz="2200" dirty="0"/>
              <a:t>All message to the Menehune were sent using </a:t>
            </a:r>
            <a:r>
              <a:rPr lang="en-US" sz="2200" dirty="0">
                <a:solidFill>
                  <a:srgbClr val="0070C0"/>
                </a:solidFill>
              </a:rPr>
              <a:t>the same frequency.</a:t>
            </a:r>
          </a:p>
          <a:p>
            <a:r>
              <a:rPr lang="en-US" sz="2200" dirty="0"/>
              <a:t>When it received a message intact, the Menehune would broadcast an </a:t>
            </a:r>
            <a:r>
              <a:rPr lang="en-US" sz="2200" dirty="0">
                <a:solidFill>
                  <a:srgbClr val="0070C0"/>
                </a:solidFill>
              </a:rPr>
              <a:t>ack on a distinct outgoing frequency</a:t>
            </a:r>
            <a:r>
              <a:rPr lang="en-US" sz="2200" dirty="0"/>
              <a:t>.</a:t>
            </a:r>
          </a:p>
          <a:p>
            <a:r>
              <a:rPr lang="en-US" sz="2200" dirty="0"/>
              <a:t>The outgoing frequency was also used for messages </a:t>
            </a:r>
            <a:r>
              <a:rPr lang="en-US" sz="2200" dirty="0">
                <a:solidFill>
                  <a:srgbClr val="0070C0"/>
                </a:solidFill>
              </a:rPr>
              <a:t>from the central site to remote computers</a:t>
            </a:r>
            <a:r>
              <a:rPr lang="en-US" sz="2200" dirty="0"/>
              <a:t>.</a:t>
            </a:r>
          </a:p>
          <a:p>
            <a:r>
              <a:rPr lang="en-US" sz="2200" dirty="0"/>
              <a:t>All stations listened for message on this second frequency.</a:t>
            </a:r>
          </a:p>
          <a:p>
            <a:pPr marL="109537" indent="0">
              <a:buNone/>
            </a:pPr>
            <a:endParaRPr lang="en-US" sz="2400" dirty="0"/>
          </a:p>
          <a:p>
            <a:pPr marL="109537" indent="0">
              <a:buNone/>
            </a:pP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MULTIPLE ACCESS PROTOCOLS</a:t>
            </a:r>
          </a:p>
        </p:txBody>
      </p:sp>
    </p:spTree>
    <p:extLst>
      <p:ext uri="{BB962C8B-B14F-4D97-AF65-F5344CB8AC3E}">
        <p14:creationId xmlns:p14="http://schemas.microsoft.com/office/powerpoint/2010/main" val="27266761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9067800" cy="5791199"/>
          </a:xfrm>
        </p:spPr>
        <p:txBody>
          <a:bodyPr/>
          <a:lstStyle/>
          <a:p>
            <a:pPr marL="109537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A- Pure Aloha</a:t>
            </a:r>
          </a:p>
          <a:p>
            <a:r>
              <a:rPr lang="en-US" sz="2400" dirty="0"/>
              <a:t>Pure Aloha is an </a:t>
            </a:r>
            <a:r>
              <a:rPr lang="en-US" sz="2400" dirty="0">
                <a:solidFill>
                  <a:srgbClr val="FF0000"/>
                </a:solidFill>
              </a:rPr>
              <a:t>unslotted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FF0000"/>
                </a:solidFill>
              </a:rPr>
              <a:t>fully-decentralized protocol</a:t>
            </a:r>
            <a:r>
              <a:rPr lang="en-US" sz="2400" dirty="0"/>
              <a:t>. </a:t>
            </a:r>
          </a:p>
          <a:p>
            <a:endParaRPr lang="en-US" sz="2400" dirty="0"/>
          </a:p>
          <a:p>
            <a:r>
              <a:rPr lang="en-US" sz="2400" dirty="0"/>
              <a:t>It is extremely simple and trivial to implement. The ground rule is - "</a:t>
            </a:r>
            <a:r>
              <a:rPr lang="en-US" sz="2400" dirty="0">
                <a:solidFill>
                  <a:srgbClr val="FF0000"/>
                </a:solidFill>
              </a:rPr>
              <a:t>when you want to talk, just talk!". </a:t>
            </a:r>
          </a:p>
          <a:p>
            <a:endParaRPr lang="en-US" sz="2400" dirty="0"/>
          </a:p>
          <a:p>
            <a:r>
              <a:rPr lang="en-US" sz="2400" dirty="0"/>
              <a:t>So, a node which wants to transmits, will go ahead and send the packet on its broadcast channel, with no </a:t>
            </a:r>
            <a:r>
              <a:rPr lang="en-US" sz="2400" dirty="0">
                <a:solidFill>
                  <a:srgbClr val="0070C0"/>
                </a:solidFill>
              </a:rPr>
              <a:t>consideration whatsoever as to anybody else is transmitting or not.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MULTIPLE ACCESS PROTOCOLS</a:t>
            </a:r>
          </a:p>
        </p:txBody>
      </p:sp>
    </p:spTree>
    <p:extLst>
      <p:ext uri="{BB962C8B-B14F-4D97-AF65-F5344CB8AC3E}">
        <p14:creationId xmlns:p14="http://schemas.microsoft.com/office/powerpoint/2010/main" val="39966870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MULTIPLE ACCESS PROTOCOLS</a:t>
            </a:r>
          </a:p>
        </p:txBody>
      </p:sp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219200"/>
            <a:ext cx="792480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6839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199"/>
          </a:xfrm>
        </p:spPr>
        <p:txBody>
          <a:bodyPr/>
          <a:lstStyle/>
          <a:p>
            <a:pPr marL="109537" indent="0">
              <a:buNone/>
            </a:pPr>
            <a:r>
              <a:rPr lang="en-US" sz="2400" dirty="0">
                <a:solidFill>
                  <a:srgbClr val="0070C0"/>
                </a:solidFill>
              </a:rPr>
              <a:t>B- Slotted </a:t>
            </a:r>
            <a:r>
              <a:rPr lang="en-US" sz="2400" dirty="0" smtClean="0">
                <a:solidFill>
                  <a:srgbClr val="0070C0"/>
                </a:solidFill>
              </a:rPr>
              <a:t>Aloha</a:t>
            </a:r>
          </a:p>
          <a:p>
            <a:pPr marL="109537" indent="0">
              <a:buNone/>
            </a:pP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/>
              <a:t>All frames consist of exactly L bits.</a:t>
            </a:r>
          </a:p>
          <a:p>
            <a:r>
              <a:rPr lang="en-US" sz="2400" dirty="0"/>
              <a:t>Time is divided into slots (a slot equals the time to transmit one frame).</a:t>
            </a:r>
          </a:p>
          <a:p>
            <a:r>
              <a:rPr lang="en-US" sz="2400" dirty="0"/>
              <a:t>Nodes start to transmit frames only at the beginnings of slots.</a:t>
            </a:r>
          </a:p>
          <a:p>
            <a:r>
              <a:rPr lang="en-US" sz="2400" dirty="0"/>
              <a:t>The nodes are synchronized so that each node knows when the slots begin.</a:t>
            </a:r>
          </a:p>
          <a:p>
            <a:r>
              <a:rPr lang="en-US" sz="2400" dirty="0"/>
              <a:t>If two or more frames collide in a slot, then all the nodes detect the collision event before the slot ends.</a:t>
            </a:r>
          </a:p>
          <a:p>
            <a:pPr marL="109537" indent="0">
              <a:buNone/>
            </a:pP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MULTIPLE ACCESS PROTOCOLS</a:t>
            </a:r>
          </a:p>
        </p:txBody>
      </p:sp>
    </p:spTree>
    <p:extLst>
      <p:ext uri="{BB962C8B-B14F-4D97-AF65-F5344CB8AC3E}">
        <p14:creationId xmlns:p14="http://schemas.microsoft.com/office/powerpoint/2010/main" val="170695987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MULTIPLE ACCESS PROTOCOLS</a:t>
            </a:r>
          </a:p>
        </p:txBody>
      </p:sp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800" y="1143000"/>
            <a:ext cx="80010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9799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199"/>
          </a:xfrm>
        </p:spPr>
        <p:txBody>
          <a:bodyPr/>
          <a:lstStyle/>
          <a:p>
            <a:pPr marL="109537" indent="0" algn="ctr">
              <a:buNone/>
            </a:pPr>
            <a:r>
              <a:rPr lang="en-US" sz="2400" dirty="0">
                <a:solidFill>
                  <a:srgbClr val="0070C0"/>
                </a:solidFill>
              </a:rPr>
              <a:t>Carrier Sense Multiple Access Protocols</a:t>
            </a:r>
          </a:p>
          <a:p>
            <a:r>
              <a:rPr lang="en-US" sz="2400" dirty="0"/>
              <a:t>In both slotted and pure ALOHA, a node's decision to transmit is made </a:t>
            </a:r>
            <a:r>
              <a:rPr lang="en-US" sz="2400" dirty="0">
                <a:solidFill>
                  <a:srgbClr val="FF0000"/>
                </a:solidFill>
              </a:rPr>
              <a:t>independently</a:t>
            </a:r>
            <a:r>
              <a:rPr lang="en-US" sz="2400" dirty="0"/>
              <a:t> of the activity of the other nodes attached to the broadcast channel. </a:t>
            </a:r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As humans, we have human protocols that allows us to not only behave with </a:t>
            </a:r>
            <a:r>
              <a:rPr lang="en-US" sz="2400" dirty="0">
                <a:solidFill>
                  <a:srgbClr val="FF0000"/>
                </a:solidFill>
              </a:rPr>
              <a:t>more civility</a:t>
            </a:r>
            <a:r>
              <a:rPr lang="en-US" sz="2400" dirty="0"/>
              <a:t>, but also to decrease the amount of </a:t>
            </a:r>
            <a:r>
              <a:rPr lang="en-US" sz="2400" dirty="0">
                <a:solidFill>
                  <a:srgbClr val="FF0000"/>
                </a:solidFill>
              </a:rPr>
              <a:t>time spent "colliding</a:t>
            </a:r>
            <a:r>
              <a:rPr lang="en-US" sz="2400" dirty="0"/>
              <a:t>" with each other in conversation and consequently </a:t>
            </a:r>
            <a:r>
              <a:rPr lang="en-US" sz="2400" dirty="0">
                <a:solidFill>
                  <a:srgbClr val="FF0000"/>
                </a:solidFill>
              </a:rPr>
              <a:t>increasing the amount of data we exchange </a:t>
            </a:r>
            <a:r>
              <a:rPr lang="en-US" sz="2400" dirty="0"/>
              <a:t>in our conversations. </a:t>
            </a:r>
            <a:endParaRPr lang="en-US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MULTIPLE ACCESS PROTOCOLS</a:t>
            </a:r>
          </a:p>
        </p:txBody>
      </p:sp>
    </p:spTree>
    <p:extLst>
      <p:ext uri="{BB962C8B-B14F-4D97-AF65-F5344CB8AC3E}">
        <p14:creationId xmlns:p14="http://schemas.microsoft.com/office/powerpoint/2010/main" val="27473608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9067800" cy="5791199"/>
          </a:xfrm>
        </p:spPr>
        <p:txBody>
          <a:bodyPr/>
          <a:lstStyle/>
          <a:p>
            <a:r>
              <a:rPr lang="en-US" sz="2400" dirty="0" smtClean="0"/>
              <a:t>Specifically</a:t>
            </a:r>
            <a:r>
              <a:rPr lang="en-US" sz="2400" dirty="0"/>
              <a:t>, there are two important rules for polite human </a:t>
            </a:r>
            <a:r>
              <a:rPr lang="en-US" sz="2400" dirty="0" smtClean="0"/>
              <a:t>conversation</a:t>
            </a:r>
          </a:p>
          <a:p>
            <a:endParaRPr lang="en-US" sz="2400" dirty="0"/>
          </a:p>
          <a:p>
            <a:pPr marL="109537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a-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Listen before speaking</a:t>
            </a:r>
            <a:r>
              <a:rPr lang="en-US" sz="2400" dirty="0"/>
              <a:t>: If someone else is speaking, wait until they are done.</a:t>
            </a:r>
          </a:p>
          <a:p>
            <a:pPr marL="812800" indent="0">
              <a:buNone/>
            </a:pPr>
            <a:r>
              <a:rPr lang="en-US" sz="2400" dirty="0" smtClean="0"/>
              <a:t>In </a:t>
            </a:r>
            <a:r>
              <a:rPr lang="en-US" sz="2400" dirty="0"/>
              <a:t>the networking world, this is termed </a:t>
            </a:r>
            <a:r>
              <a:rPr lang="en-US" sz="2400" dirty="0">
                <a:solidFill>
                  <a:srgbClr val="0070C0"/>
                </a:solidFill>
              </a:rPr>
              <a:t>carrier sensing.</a:t>
            </a:r>
          </a:p>
          <a:p>
            <a:endParaRPr lang="en-US" sz="2400" dirty="0"/>
          </a:p>
          <a:p>
            <a:pPr marL="109537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b-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If someone else begins talking at the same time, stop talking. </a:t>
            </a:r>
          </a:p>
          <a:p>
            <a:pPr marL="711200" indent="0">
              <a:buNone/>
            </a:pPr>
            <a:r>
              <a:rPr lang="en-US" sz="2400" dirty="0"/>
              <a:t>In the networking world, this is termed </a:t>
            </a:r>
            <a:r>
              <a:rPr lang="en-US" sz="2400" dirty="0">
                <a:solidFill>
                  <a:srgbClr val="0070C0"/>
                </a:solidFill>
              </a:rPr>
              <a:t>collision </a:t>
            </a:r>
            <a:r>
              <a:rPr lang="en-US" sz="2400" dirty="0" smtClean="0">
                <a:solidFill>
                  <a:srgbClr val="0070C0"/>
                </a:solidFill>
              </a:rPr>
              <a:t>detection.</a:t>
            </a:r>
            <a:endParaRPr lang="en-US" sz="2400" dirty="0">
              <a:solidFill>
                <a:srgbClr val="0070C0"/>
              </a:solidFill>
            </a:endParaRPr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MULTIPLE ACCESS PROTOCOLS</a:t>
            </a:r>
          </a:p>
        </p:txBody>
      </p:sp>
    </p:spTree>
    <p:extLst>
      <p:ext uri="{BB962C8B-B14F-4D97-AF65-F5344CB8AC3E}">
        <p14:creationId xmlns:p14="http://schemas.microsoft.com/office/powerpoint/2010/main" val="5253329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90601"/>
            <a:ext cx="9067800" cy="5791199"/>
          </a:xfrm>
        </p:spPr>
        <p:txBody>
          <a:bodyPr/>
          <a:lstStyle/>
          <a:p>
            <a:r>
              <a:rPr lang="en-US" sz="2400" dirty="0"/>
              <a:t>CSMA protocols listen for a carrier, therefore they are called </a:t>
            </a:r>
            <a:r>
              <a:rPr lang="en-US" sz="2400" dirty="0">
                <a:solidFill>
                  <a:srgbClr val="FF0000"/>
                </a:solidFill>
              </a:rPr>
              <a:t>carrier sense </a:t>
            </a:r>
            <a:r>
              <a:rPr lang="en-US" sz="2400" dirty="0"/>
              <a:t>protocols.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CSMA </a:t>
            </a:r>
            <a:r>
              <a:rPr lang="en-US" sz="2400" dirty="0"/>
              <a:t>protocols can reduce the possibility of collision, but it can't eliminate it because of the </a:t>
            </a:r>
            <a:r>
              <a:rPr lang="en-US" sz="2400" dirty="0">
                <a:solidFill>
                  <a:srgbClr val="FF0000"/>
                </a:solidFill>
              </a:rPr>
              <a:t>propagation delay </a:t>
            </a:r>
            <a:r>
              <a:rPr lang="en-US" sz="2400" dirty="0" smtClean="0"/>
              <a:t>(</a:t>
            </a:r>
            <a:r>
              <a:rPr lang="en-US" sz="2400" dirty="0">
                <a:solidFill>
                  <a:srgbClr val="0070C0"/>
                </a:solidFill>
              </a:rPr>
              <a:t>The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>
                <a:solidFill>
                  <a:srgbClr val="0070C0"/>
                </a:solidFill>
              </a:rPr>
              <a:t>time it takes for a signal to propagate from one of the channel to another</a:t>
            </a:r>
            <a:r>
              <a:rPr lang="en-US" sz="2400" dirty="0"/>
              <a:t>). 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A </a:t>
            </a:r>
            <a:r>
              <a:rPr lang="en-US" sz="2400" dirty="0"/>
              <a:t>station may </a:t>
            </a:r>
            <a:r>
              <a:rPr lang="en-US" sz="2400" dirty="0">
                <a:solidFill>
                  <a:srgbClr val="0070C0"/>
                </a:solidFill>
              </a:rPr>
              <a:t>sense the medium and find it idle</a:t>
            </a:r>
            <a:r>
              <a:rPr lang="en-US" sz="2400" dirty="0"/>
              <a:t>, only because the first bit of a frame sent by another station has not been received.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MULTIPLE ACCESS PROTOCOLS</a:t>
            </a:r>
          </a:p>
        </p:txBody>
      </p:sp>
    </p:spTree>
    <p:extLst>
      <p:ext uri="{BB962C8B-B14F-4D97-AF65-F5344CB8AC3E}">
        <p14:creationId xmlns:p14="http://schemas.microsoft.com/office/powerpoint/2010/main" val="22060575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MULTIPLE ACCESS PROTOCOLS</a:t>
            </a:r>
          </a:p>
        </p:txBody>
      </p:sp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522" y="1447800"/>
            <a:ext cx="7742555" cy="376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56930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43428"/>
            <a:ext cx="9067800" cy="5457371"/>
          </a:xfrm>
        </p:spPr>
        <p:txBody>
          <a:bodyPr/>
          <a:lstStyle/>
          <a:p>
            <a:r>
              <a:rPr lang="en-US" sz="2800" dirty="0"/>
              <a:t>Network links can be divided into two categories: </a:t>
            </a:r>
          </a:p>
          <a:p>
            <a:pPr marL="1349375" indent="-449263">
              <a:buFont typeface="Wingdings" panose="05000000000000000000" pitchFamily="2" charset="2"/>
              <a:buChar char="q"/>
            </a:pPr>
            <a:r>
              <a:rPr lang="en-US" sz="2800" dirty="0" smtClean="0">
                <a:solidFill>
                  <a:srgbClr val="0070C0"/>
                </a:solidFill>
              </a:rPr>
              <a:t>Point-to-Point </a:t>
            </a:r>
            <a:r>
              <a:rPr lang="en-US" sz="2800" dirty="0">
                <a:solidFill>
                  <a:srgbClr val="0070C0"/>
                </a:solidFill>
              </a:rPr>
              <a:t>channels</a:t>
            </a:r>
          </a:p>
          <a:p>
            <a:pPr marL="1349375" indent="-449263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rgbClr val="0070C0"/>
                </a:solidFill>
              </a:rPr>
              <a:t>Broadcast channels</a:t>
            </a:r>
          </a:p>
          <a:p>
            <a:pPr marL="109537" indent="0">
              <a:buNone/>
            </a:pPr>
            <a:endParaRPr lang="en-US" sz="2800" dirty="0" smtClean="0"/>
          </a:p>
          <a:p>
            <a:r>
              <a:rPr lang="en-US" sz="2800" dirty="0"/>
              <a:t>This chapter deals with broadcast links and their protocols. </a:t>
            </a:r>
          </a:p>
          <a:p>
            <a:endParaRPr lang="en-US" sz="2800" dirty="0" smtClean="0"/>
          </a:p>
          <a:p>
            <a:r>
              <a:rPr lang="en-US" sz="2800" dirty="0" smtClean="0"/>
              <a:t>In </a:t>
            </a:r>
            <a:r>
              <a:rPr lang="en-US" sz="2800" dirty="0"/>
              <a:t>the literature, broadcast channels are sometimes referred to as </a:t>
            </a:r>
            <a:r>
              <a:rPr lang="en-US" sz="2800" dirty="0">
                <a:solidFill>
                  <a:srgbClr val="FF0000"/>
                </a:solidFill>
              </a:rPr>
              <a:t>multi-access channels or random access channels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</a:p>
          <a:p>
            <a:pPr marL="109537" indent="0">
              <a:buNone/>
            </a:pPr>
            <a:endParaRPr lang="en-US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FF0000"/>
                </a:solidFill>
                <a:effectLst/>
              </a:rPr>
              <a:t>THE MEDIUM ACCESS CONTROL</a:t>
            </a:r>
            <a:endParaRPr lang="en-US" sz="44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568615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838201"/>
            <a:ext cx="9067800" cy="5791199"/>
          </a:xfrm>
        </p:spPr>
        <p:txBody>
          <a:bodyPr/>
          <a:lstStyle/>
          <a:p>
            <a:r>
              <a:rPr lang="en-US" sz="2000" dirty="0"/>
              <a:t>The longer this propagation delay, the larger the chance that a carrier-sensing node is not yet able to sense a transmission that has already begun at another node in the network.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Vulnerable time: time in which there is possibility of collision.</a:t>
            </a:r>
          </a:p>
          <a:p>
            <a:pPr marL="109537" indent="0" algn="ctr">
              <a:buNone/>
            </a:pPr>
            <a:r>
              <a:rPr lang="en-US" sz="2000" dirty="0">
                <a:solidFill>
                  <a:srgbClr val="FF0000"/>
                </a:solidFill>
              </a:rPr>
              <a:t>Vulnerable time for CSMA = Maximum propagation time (</a:t>
            </a:r>
            <a:r>
              <a:rPr lang="en-US" sz="2000" dirty="0" err="1">
                <a:solidFill>
                  <a:srgbClr val="FF0000"/>
                </a:solidFill>
              </a:rPr>
              <a:t>Tp</a:t>
            </a:r>
            <a:r>
              <a:rPr lang="en-US" sz="2000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MULTIPLE ACCESS PROTOCOLS</a:t>
            </a:r>
          </a:p>
        </p:txBody>
      </p:sp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057400"/>
            <a:ext cx="7924800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11566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838201"/>
            <a:ext cx="9067800" cy="5791199"/>
          </a:xfrm>
        </p:spPr>
        <p:txBody>
          <a:bodyPr/>
          <a:lstStyle/>
          <a:p>
            <a:pPr marL="109537" indent="0" algn="ctr">
              <a:buNone/>
            </a:pPr>
            <a:r>
              <a:rPr lang="en-US" sz="2000" dirty="0">
                <a:solidFill>
                  <a:srgbClr val="0070C0"/>
                </a:solidFill>
              </a:rPr>
              <a:t>Persistent and Nonpersistent CSMA</a:t>
            </a:r>
          </a:p>
          <a:p>
            <a:pPr marL="109537" indent="0">
              <a:buNone/>
            </a:pPr>
            <a:r>
              <a:rPr lang="en-US" sz="2000" dirty="0"/>
              <a:t>A- </a:t>
            </a:r>
            <a:r>
              <a:rPr lang="en-US" sz="2000" dirty="0">
                <a:solidFill>
                  <a:srgbClr val="FF0000"/>
                </a:solidFill>
              </a:rPr>
              <a:t>1- persistent CSMA</a:t>
            </a:r>
          </a:p>
          <a:p>
            <a:r>
              <a:rPr lang="en-US" sz="2000" dirty="0"/>
              <a:t>When the sender is ready to transmit data, it checks if the medium is busy</a:t>
            </a:r>
            <a:r>
              <a:rPr lang="en-US" sz="2000" dirty="0" smtClean="0"/>
              <a:t>. </a:t>
            </a:r>
          </a:p>
          <a:p>
            <a:r>
              <a:rPr lang="en-US" sz="2000" dirty="0" smtClean="0"/>
              <a:t>If </a:t>
            </a:r>
            <a:r>
              <a:rPr lang="en-US" sz="2000" dirty="0"/>
              <a:t>busy, it senses the medium </a:t>
            </a:r>
            <a:r>
              <a:rPr lang="en-US" sz="2000" dirty="0">
                <a:solidFill>
                  <a:srgbClr val="FF0000"/>
                </a:solidFill>
              </a:rPr>
              <a:t>continually</a:t>
            </a:r>
            <a:r>
              <a:rPr lang="en-US" sz="2000" dirty="0"/>
              <a:t> until it becomes idle</a:t>
            </a:r>
            <a:r>
              <a:rPr lang="en-US" sz="2000" dirty="0" smtClean="0"/>
              <a:t>. </a:t>
            </a:r>
          </a:p>
          <a:p>
            <a:r>
              <a:rPr lang="en-US" sz="2000" dirty="0" smtClean="0"/>
              <a:t>If </a:t>
            </a:r>
            <a:r>
              <a:rPr lang="en-US" sz="2000" dirty="0"/>
              <a:t>channel is idle, sends the frame immediately (</a:t>
            </a:r>
            <a:r>
              <a:rPr lang="en-US" sz="2000" dirty="0">
                <a:solidFill>
                  <a:srgbClr val="0070C0"/>
                </a:solidFill>
              </a:rPr>
              <a:t>with probability of 1</a:t>
            </a:r>
            <a:r>
              <a:rPr lang="en-US" sz="2000" dirty="0"/>
              <a:t>)</a:t>
            </a:r>
          </a:p>
          <a:p>
            <a:r>
              <a:rPr lang="en-US" sz="2000" dirty="0"/>
              <a:t>Chance of collision is high.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MULTIPLE ACCESS PROTOCOLS</a:t>
            </a:r>
          </a:p>
        </p:txBody>
      </p:sp>
      <p:pic>
        <p:nvPicPr>
          <p:cNvPr id="5" name="صورة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3429000"/>
            <a:ext cx="75438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8281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838201"/>
            <a:ext cx="9067800" cy="5791199"/>
          </a:xfrm>
        </p:spPr>
        <p:txBody>
          <a:bodyPr/>
          <a:lstStyle/>
          <a:p>
            <a:pPr marL="109537" indent="0">
              <a:buNone/>
            </a:pPr>
            <a:r>
              <a:rPr lang="en-US" sz="2000" dirty="0"/>
              <a:t>B-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>
                <a:solidFill>
                  <a:srgbClr val="FF0000"/>
                </a:solidFill>
              </a:rPr>
              <a:t>Non-persistent CSMA</a:t>
            </a:r>
          </a:p>
          <a:p>
            <a:r>
              <a:rPr lang="en-US" sz="2000" dirty="0"/>
              <a:t>If a station has a frame to send, it senses the channel.</a:t>
            </a:r>
          </a:p>
          <a:p>
            <a:r>
              <a:rPr lang="en-US" sz="2000" dirty="0"/>
              <a:t>If channel is idle, the station sends the frame </a:t>
            </a:r>
            <a:r>
              <a:rPr lang="en-US" sz="2000" dirty="0">
                <a:solidFill>
                  <a:srgbClr val="0070C0"/>
                </a:solidFill>
              </a:rPr>
              <a:t>immediately</a:t>
            </a:r>
            <a:r>
              <a:rPr lang="en-US" sz="2000" dirty="0"/>
              <a:t>.</a:t>
            </a:r>
          </a:p>
          <a:p>
            <a:r>
              <a:rPr lang="en-US" sz="2000" dirty="0"/>
              <a:t>If channel is busy, the station waits a </a:t>
            </a:r>
            <a:r>
              <a:rPr lang="en-US" sz="2000" dirty="0">
                <a:solidFill>
                  <a:srgbClr val="0070C0"/>
                </a:solidFill>
              </a:rPr>
              <a:t>random period </a:t>
            </a:r>
            <a:r>
              <a:rPr lang="en-US" sz="2000" dirty="0"/>
              <a:t>of time and then senses the channel again.</a:t>
            </a:r>
          </a:p>
          <a:p>
            <a:r>
              <a:rPr lang="en-US" sz="2000" dirty="0"/>
              <a:t>Chance of collision is reduced.</a:t>
            </a:r>
          </a:p>
          <a:p>
            <a:r>
              <a:rPr lang="en-US" sz="2000" dirty="0"/>
              <a:t>Reduce the efficiency of the network because the medium remains idle when there may be stations with frames to send</a:t>
            </a:r>
            <a:r>
              <a:rPr lang="en-US" sz="2000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MULTIPLE ACCESS PROTOCOLS</a:t>
            </a:r>
          </a:p>
        </p:txBody>
      </p:sp>
      <p:pic>
        <p:nvPicPr>
          <p:cNvPr id="6" name="صورة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845" y="3886200"/>
            <a:ext cx="740791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7495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838201"/>
            <a:ext cx="9067800" cy="5791199"/>
          </a:xfrm>
        </p:spPr>
        <p:txBody>
          <a:bodyPr/>
          <a:lstStyle/>
          <a:p>
            <a:pPr marL="109537" indent="0">
              <a:buNone/>
            </a:pPr>
            <a:r>
              <a:rPr lang="en-US" sz="2000" dirty="0"/>
              <a:t>C- </a:t>
            </a:r>
            <a:r>
              <a:rPr lang="en-US" sz="2000" dirty="0">
                <a:solidFill>
                  <a:srgbClr val="FF0000"/>
                </a:solidFill>
              </a:rPr>
              <a:t>p-persistent CSMA</a:t>
            </a:r>
          </a:p>
          <a:p>
            <a:r>
              <a:rPr lang="en-US" sz="1800" dirty="0"/>
              <a:t>It used if the channel has time slots with a </a:t>
            </a:r>
            <a:r>
              <a:rPr lang="en-US" sz="1800" dirty="0">
                <a:solidFill>
                  <a:srgbClr val="0070C0"/>
                </a:solidFill>
              </a:rPr>
              <a:t>slot duration equal to or greater than the maximum propagation time.</a:t>
            </a:r>
          </a:p>
          <a:p>
            <a:r>
              <a:rPr lang="en-US" sz="1800" dirty="0" smtClean="0"/>
              <a:t>When </a:t>
            </a:r>
            <a:r>
              <a:rPr lang="en-US" sz="1800" dirty="0"/>
              <a:t>the sender is ready to transmit data, it checks if the medium is busy.</a:t>
            </a:r>
          </a:p>
          <a:p>
            <a:r>
              <a:rPr lang="en-US" sz="1800" dirty="0"/>
              <a:t>If busy, it senses the medium </a:t>
            </a:r>
            <a:r>
              <a:rPr lang="en-US" sz="1800" dirty="0">
                <a:solidFill>
                  <a:srgbClr val="FF0000"/>
                </a:solidFill>
              </a:rPr>
              <a:t>continually</a:t>
            </a:r>
            <a:r>
              <a:rPr lang="en-US" sz="1800" dirty="0"/>
              <a:t> until it becomes idle.</a:t>
            </a:r>
          </a:p>
          <a:p>
            <a:r>
              <a:rPr lang="en-US" sz="1800" dirty="0"/>
              <a:t>If channel is idle, it may or may not send (it sends </a:t>
            </a:r>
            <a:r>
              <a:rPr lang="en-US" sz="1800" dirty="0">
                <a:solidFill>
                  <a:srgbClr val="FF0000"/>
                </a:solidFill>
              </a:rPr>
              <a:t>probability of p</a:t>
            </a:r>
            <a:r>
              <a:rPr lang="en-US" sz="1800" dirty="0"/>
              <a:t>).</a:t>
            </a:r>
          </a:p>
          <a:p>
            <a:r>
              <a:rPr lang="en-US" sz="1800" dirty="0"/>
              <a:t>With a probability q = 1 − p, it defers until the next slot. If that slot is also idle, it either transmits or defers again, with probabilities p and q.</a:t>
            </a:r>
          </a:p>
          <a:p>
            <a:r>
              <a:rPr lang="en-US" sz="1800" dirty="0"/>
              <a:t>This process is repeated until either the frame has been transmitted or another station has begun transmitting</a:t>
            </a:r>
            <a:r>
              <a:rPr lang="en-US" sz="1800" dirty="0" smtClean="0"/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MULTIPLE ACCESS PROTOCOLS</a:t>
            </a:r>
          </a:p>
        </p:txBody>
      </p:sp>
      <p:pic>
        <p:nvPicPr>
          <p:cNvPr id="5" name="صورة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4038600"/>
            <a:ext cx="7018655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8901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838201"/>
            <a:ext cx="9067800" cy="5791199"/>
          </a:xfrm>
        </p:spPr>
        <p:txBody>
          <a:bodyPr/>
          <a:lstStyle/>
          <a:p>
            <a:r>
              <a:rPr lang="en-US" sz="2400" dirty="0" smtClean="0"/>
              <a:t>In the latter case, the unlucky station acts as if there had been a collision (i.e., it waits a random time and starts again). If the station initially senses that the channel is busy, it waits until the next slot and applies the above algorithm.</a:t>
            </a:r>
          </a:p>
          <a:p>
            <a:pPr marL="109537" indent="0">
              <a:buNone/>
            </a:pPr>
            <a:endParaRPr lang="en-US" sz="2400" dirty="0" smtClean="0"/>
          </a:p>
          <a:p>
            <a:r>
              <a:rPr lang="en-US" sz="2400" dirty="0" smtClean="0"/>
              <a:t>Reduce the chance of collision.</a:t>
            </a:r>
          </a:p>
          <a:p>
            <a:r>
              <a:rPr lang="en-US" sz="2400" dirty="0" smtClean="0"/>
              <a:t>Improve the efficiency by combining the other two methods.</a:t>
            </a:r>
          </a:p>
          <a:p>
            <a:r>
              <a:rPr lang="en-US" sz="2400" dirty="0" smtClean="0"/>
              <a:t>IEEE 802.11 uses a refinement of p-persistent CSMA that we will discuss later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MULTIPLE ACCESS PROTOCOLS</a:t>
            </a:r>
          </a:p>
        </p:txBody>
      </p:sp>
    </p:spTree>
    <p:extLst>
      <p:ext uri="{BB962C8B-B14F-4D97-AF65-F5344CB8AC3E}">
        <p14:creationId xmlns:p14="http://schemas.microsoft.com/office/powerpoint/2010/main" val="20759037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838201"/>
            <a:ext cx="9067800" cy="5791199"/>
          </a:xfrm>
        </p:spPr>
        <p:txBody>
          <a:bodyPr/>
          <a:lstStyle/>
          <a:p>
            <a:pPr marL="109537" indent="0" algn="ctr">
              <a:buNone/>
            </a:pPr>
            <a:r>
              <a:rPr lang="en-US" sz="2400" dirty="0">
                <a:solidFill>
                  <a:srgbClr val="0070C0"/>
                </a:solidFill>
              </a:rPr>
              <a:t>CSMA with Collision Detection (CMSA/CD</a:t>
            </a:r>
            <a:r>
              <a:rPr lang="en-US" sz="2400" dirty="0" smtClean="0">
                <a:solidFill>
                  <a:srgbClr val="0070C0"/>
                </a:solidFill>
              </a:rPr>
              <a:t>)</a:t>
            </a:r>
          </a:p>
          <a:p>
            <a:pPr marL="109537" indent="0">
              <a:buNone/>
            </a:pP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CSMA method </a:t>
            </a:r>
            <a:r>
              <a:rPr lang="en-US" sz="2400" dirty="0">
                <a:solidFill>
                  <a:srgbClr val="FF0000"/>
                </a:solidFill>
              </a:rPr>
              <a:t>does not specify the procedure following collision.</a:t>
            </a:r>
          </a:p>
          <a:p>
            <a:endParaRPr lang="en-US" sz="2400" dirty="0"/>
          </a:p>
          <a:p>
            <a:r>
              <a:rPr lang="en-US" sz="2400" dirty="0" smtClean="0"/>
              <a:t>CSMA/CD </a:t>
            </a:r>
            <a:r>
              <a:rPr lang="en-US" sz="2400" dirty="0"/>
              <a:t>augments the algorithm to </a:t>
            </a:r>
            <a:r>
              <a:rPr lang="en-US" sz="2400" dirty="0">
                <a:solidFill>
                  <a:srgbClr val="0070C0"/>
                </a:solidFill>
              </a:rPr>
              <a:t>handle the collision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/>
              <a:t>In this method, a station monitors the medium after it sends a frame to see if the transmission was successful. If so, the station is finished. If, however, there is a collision, the frame is sent again.</a:t>
            </a:r>
          </a:p>
          <a:p>
            <a:pPr marL="109537" indent="0">
              <a:buNone/>
            </a:pP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MULTIPLE ACCESS PROTOCOLS</a:t>
            </a:r>
          </a:p>
        </p:txBody>
      </p:sp>
    </p:spTree>
    <p:extLst>
      <p:ext uri="{BB962C8B-B14F-4D97-AF65-F5344CB8AC3E}">
        <p14:creationId xmlns:p14="http://schemas.microsoft.com/office/powerpoint/2010/main" val="17492987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effectLst/>
              </a:rPr>
              <a:t>MULTIPLE ACCESS </a:t>
            </a:r>
            <a:r>
              <a:rPr lang="en-US" dirty="0">
                <a:solidFill>
                  <a:srgbClr val="FF0000"/>
                </a:solidFill>
                <a:effectLst/>
              </a:rPr>
              <a:t>PROTOCOLS</a:t>
            </a:r>
          </a:p>
        </p:txBody>
      </p:sp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219200"/>
            <a:ext cx="83058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1937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838201"/>
            <a:ext cx="9067800" cy="5791199"/>
          </a:xfrm>
        </p:spPr>
        <p:txBody>
          <a:bodyPr/>
          <a:lstStyle/>
          <a:p>
            <a:pPr marL="109537" indent="0">
              <a:buNone/>
            </a:pPr>
            <a:r>
              <a:rPr lang="en-US" sz="2400" dirty="0"/>
              <a:t>Looking at the figure, we see that:</a:t>
            </a:r>
          </a:p>
          <a:p>
            <a:pPr marL="1262063" indent="-357188">
              <a:buFont typeface="Wingdings" panose="05000000000000000000" pitchFamily="2" charset="2"/>
              <a:buChar char="q"/>
            </a:pPr>
            <a:r>
              <a:rPr lang="en-US" sz="2400" dirty="0"/>
              <a:t>A transmits for the duration </a:t>
            </a:r>
            <a:r>
              <a:rPr lang="en-US" sz="2400" dirty="0">
                <a:solidFill>
                  <a:srgbClr val="0070C0"/>
                </a:solidFill>
              </a:rPr>
              <a:t>t4-t1</a:t>
            </a:r>
          </a:p>
          <a:p>
            <a:pPr marL="1262063" indent="-357188">
              <a:buFont typeface="Wingdings" panose="05000000000000000000" pitchFamily="2" charset="2"/>
              <a:buChar char="q"/>
            </a:pPr>
            <a:r>
              <a:rPr lang="en-US" sz="2400" dirty="0"/>
              <a:t>C transmits for the duration </a:t>
            </a:r>
            <a:r>
              <a:rPr lang="en-US" sz="2400" dirty="0" smtClean="0">
                <a:solidFill>
                  <a:srgbClr val="0070C0"/>
                </a:solidFill>
              </a:rPr>
              <a:t>t3-t2</a:t>
            </a:r>
            <a:r>
              <a:rPr lang="en-US" sz="2400" dirty="0" smtClean="0"/>
              <a:t> 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For the protocol to work, </a:t>
            </a:r>
            <a:r>
              <a:rPr lang="en-US" sz="2400" dirty="0">
                <a:solidFill>
                  <a:srgbClr val="FF0000"/>
                </a:solidFill>
              </a:rPr>
              <a:t>the length of any frame divided by the bit rate in this protocol must be more than either of these durations. </a:t>
            </a:r>
          </a:p>
          <a:p>
            <a:endParaRPr lang="en-US" sz="2400" dirty="0"/>
          </a:p>
          <a:p>
            <a:r>
              <a:rPr lang="en-US" sz="2400" dirty="0"/>
              <a:t>At time t4, the transmission of A's frame, though incomplete, is </a:t>
            </a:r>
            <a:r>
              <a:rPr lang="en-US" sz="2400" dirty="0" smtClean="0"/>
              <a:t>aborted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at time t3, the transmission of B's frame, though incomplete, is </a:t>
            </a:r>
            <a:r>
              <a:rPr lang="en-US" sz="2400" dirty="0" smtClean="0"/>
              <a:t>aborted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MULTIPLE ACCESS PROTOCOLS</a:t>
            </a:r>
          </a:p>
        </p:txBody>
      </p:sp>
    </p:spTree>
    <p:extLst>
      <p:ext uri="{BB962C8B-B14F-4D97-AF65-F5344CB8AC3E}">
        <p14:creationId xmlns:p14="http://schemas.microsoft.com/office/powerpoint/2010/main" val="18405039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838201"/>
            <a:ext cx="9067800" cy="5791199"/>
          </a:xfrm>
        </p:spPr>
        <p:txBody>
          <a:bodyPr/>
          <a:lstStyle/>
          <a:p>
            <a:pPr marL="109537" indent="0" algn="ctr">
              <a:buNone/>
            </a:pPr>
            <a:r>
              <a:rPr lang="en-US" sz="2000" dirty="0">
                <a:solidFill>
                  <a:srgbClr val="0070C0"/>
                </a:solidFill>
              </a:rPr>
              <a:t>Minimum Frame Size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Before </a:t>
            </a:r>
            <a:r>
              <a:rPr lang="en-US" sz="2000" dirty="0">
                <a:solidFill>
                  <a:srgbClr val="FF0000"/>
                </a:solidFill>
              </a:rPr>
              <a:t>sending the last bit of the frame</a:t>
            </a:r>
            <a:r>
              <a:rPr lang="en-US" sz="2000" dirty="0"/>
              <a:t>, the sending station must detect a collision, if any, and abort the transmission. </a:t>
            </a:r>
          </a:p>
          <a:p>
            <a:pPr marL="109537" indent="0">
              <a:buNone/>
            </a:pPr>
            <a:endParaRPr lang="en-US" sz="2000" dirty="0"/>
          </a:p>
          <a:p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frame transmission time </a:t>
            </a:r>
            <a:r>
              <a:rPr lang="en-US" sz="2000" dirty="0" err="1">
                <a:solidFill>
                  <a:srgbClr val="FF0000"/>
                </a:solidFill>
              </a:rPr>
              <a:t>Tfr</a:t>
            </a:r>
            <a:r>
              <a:rPr lang="en-US" sz="2000" dirty="0"/>
              <a:t> must be </a:t>
            </a:r>
            <a:r>
              <a:rPr lang="en-US" sz="2000" dirty="0">
                <a:solidFill>
                  <a:srgbClr val="0070C0"/>
                </a:solidFill>
              </a:rPr>
              <a:t>at least two times the maximum propagation time </a:t>
            </a:r>
            <a:r>
              <a:rPr lang="en-US" sz="2000" dirty="0">
                <a:solidFill>
                  <a:srgbClr val="FF0000"/>
                </a:solidFill>
              </a:rPr>
              <a:t>Tp</a:t>
            </a:r>
            <a:r>
              <a:rPr lang="en-US" sz="2000" dirty="0">
                <a:solidFill>
                  <a:srgbClr val="0070C0"/>
                </a:solidFill>
              </a:rPr>
              <a:t>. </a:t>
            </a:r>
          </a:p>
          <a:p>
            <a:pPr marL="109537" indent="0">
              <a:buNone/>
            </a:pPr>
            <a:endParaRPr lang="en-US" sz="2000" dirty="0"/>
          </a:p>
          <a:p>
            <a:r>
              <a:rPr lang="en-US" sz="2000" dirty="0"/>
              <a:t>To understand the reason, let us think about the worst-case </a:t>
            </a:r>
            <a:r>
              <a:rPr lang="en-US" sz="2000" dirty="0" smtClean="0"/>
              <a:t>scenario. If </a:t>
            </a:r>
            <a:r>
              <a:rPr lang="en-US" sz="2000" dirty="0"/>
              <a:t>the two station involved in a collision are maximum distance </a:t>
            </a:r>
            <a:r>
              <a:rPr lang="en-US" sz="2000" dirty="0" smtClean="0"/>
              <a:t>apart:</a:t>
            </a:r>
          </a:p>
          <a:p>
            <a:endParaRPr lang="en-US" sz="2000" dirty="0" smtClean="0"/>
          </a:p>
          <a:p>
            <a:pPr marL="1074738" indent="-342900">
              <a:buFont typeface="Wingdings" panose="05000000000000000000" pitchFamily="2" charset="2"/>
              <a:buChar char="q"/>
            </a:pPr>
            <a:r>
              <a:rPr lang="en-US" sz="2000" dirty="0" smtClean="0"/>
              <a:t>The </a:t>
            </a:r>
            <a:r>
              <a:rPr lang="en-US" sz="2000" dirty="0"/>
              <a:t>signal from the first takes time </a:t>
            </a:r>
            <a:r>
              <a:rPr lang="en-US" sz="2000" dirty="0" err="1">
                <a:solidFill>
                  <a:srgbClr val="FF0000"/>
                </a:solidFill>
              </a:rPr>
              <a:t>Tp</a:t>
            </a:r>
            <a:r>
              <a:rPr lang="en-US" sz="2000" dirty="0"/>
              <a:t> to reach the </a:t>
            </a:r>
            <a:r>
              <a:rPr lang="en-US" sz="2000" dirty="0" smtClean="0"/>
              <a:t>second</a:t>
            </a:r>
          </a:p>
          <a:p>
            <a:pPr marL="1074738" indent="-342900">
              <a:buFont typeface="Wingdings" panose="05000000000000000000" pitchFamily="2" charset="2"/>
              <a:buChar char="q"/>
            </a:pPr>
            <a:r>
              <a:rPr lang="en-US" sz="2000" dirty="0" smtClean="0"/>
              <a:t>The </a:t>
            </a:r>
            <a:r>
              <a:rPr lang="en-US" sz="2000" dirty="0"/>
              <a:t>effect of the collision takes another time </a:t>
            </a:r>
            <a:r>
              <a:rPr lang="en-US" sz="2000" dirty="0" err="1">
                <a:solidFill>
                  <a:srgbClr val="FF0000"/>
                </a:solidFill>
              </a:rPr>
              <a:t>Tp</a:t>
            </a:r>
            <a:r>
              <a:rPr lang="en-US" sz="2000" dirty="0"/>
              <a:t> to reach the first. </a:t>
            </a:r>
            <a:endParaRPr lang="en-US" sz="2000" dirty="0" smtClean="0"/>
          </a:p>
          <a:p>
            <a:pPr marL="1074738" indent="-342900">
              <a:buFont typeface="Wingdings" panose="05000000000000000000" pitchFamily="2" charset="2"/>
              <a:buChar char="q"/>
            </a:pPr>
            <a:r>
              <a:rPr lang="en-US" sz="2000" dirty="0" smtClean="0"/>
              <a:t>So </a:t>
            </a:r>
            <a:r>
              <a:rPr lang="en-US" sz="2000" dirty="0"/>
              <a:t>the requirement is that the first station must still be transmitting after </a:t>
            </a:r>
            <a:r>
              <a:rPr lang="en-US" sz="2000" dirty="0">
                <a:solidFill>
                  <a:srgbClr val="FF0000"/>
                </a:solidFill>
              </a:rPr>
              <a:t>2Tp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MULTIPLE ACCESS PROTOCOLS</a:t>
            </a:r>
          </a:p>
        </p:txBody>
      </p:sp>
    </p:spTree>
    <p:extLst>
      <p:ext uri="{BB962C8B-B14F-4D97-AF65-F5344CB8AC3E}">
        <p14:creationId xmlns:p14="http://schemas.microsoft.com/office/powerpoint/2010/main" val="24154421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MULTIPLE ACCESS PROTOCOLS</a:t>
            </a:r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87" y="1524000"/>
            <a:ext cx="9016313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5046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43428"/>
            <a:ext cx="9067800" cy="5457371"/>
          </a:xfrm>
        </p:spPr>
        <p:txBody>
          <a:bodyPr/>
          <a:lstStyle/>
          <a:p>
            <a:r>
              <a:rPr lang="en-US" sz="2800" dirty="0" smtClean="0"/>
              <a:t>In </a:t>
            </a:r>
            <a:r>
              <a:rPr lang="en-US" sz="2800" dirty="0"/>
              <a:t>any broadcast network, the key issue is </a:t>
            </a:r>
            <a:r>
              <a:rPr lang="en-US" sz="2800" dirty="0">
                <a:solidFill>
                  <a:srgbClr val="FF0000"/>
                </a:solidFill>
              </a:rPr>
              <a:t>how to determine who gets to use the channel when there is competition for it. </a:t>
            </a:r>
            <a:endParaRPr lang="en-US" sz="2800" dirty="0" smtClean="0">
              <a:solidFill>
                <a:srgbClr val="FF0000"/>
              </a:solidFill>
            </a:endParaRPr>
          </a:p>
          <a:p>
            <a:endParaRPr lang="en-US" sz="2800" dirty="0">
              <a:solidFill>
                <a:srgbClr val="FF0000"/>
              </a:solidFill>
            </a:endParaRPr>
          </a:p>
          <a:p>
            <a:r>
              <a:rPr lang="en-US" sz="2800" dirty="0"/>
              <a:t>The </a:t>
            </a:r>
            <a:r>
              <a:rPr lang="en-US" sz="2800" dirty="0">
                <a:solidFill>
                  <a:srgbClr val="FF0000"/>
                </a:solidFill>
              </a:rPr>
              <a:t>protocols used </a:t>
            </a:r>
            <a:r>
              <a:rPr lang="en-US" sz="2800" dirty="0"/>
              <a:t>to determine who goes next on a multi-access channel belong to a sublayer of the data link layer called </a:t>
            </a:r>
            <a:r>
              <a:rPr lang="en-US" sz="2800" dirty="0">
                <a:solidFill>
                  <a:srgbClr val="FF0000"/>
                </a:solidFill>
              </a:rPr>
              <a:t>the</a:t>
            </a:r>
            <a:r>
              <a:rPr lang="en-US" sz="2800" dirty="0">
                <a:solidFill>
                  <a:srgbClr val="6666FF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MAC sublayer</a:t>
            </a:r>
            <a:r>
              <a:rPr lang="en-US" sz="2800" dirty="0">
                <a:solidFill>
                  <a:srgbClr val="FF0000"/>
                </a:solidFill>
              </a:rPr>
              <a:t>.</a:t>
            </a:r>
            <a:endParaRPr lang="en-US" sz="2800" dirty="0" smtClean="0">
              <a:solidFill>
                <a:srgbClr val="FF0000"/>
              </a:solidFill>
            </a:endParaRPr>
          </a:p>
          <a:p>
            <a:endParaRPr lang="en-US" sz="2800" dirty="0" smtClean="0"/>
          </a:p>
          <a:p>
            <a:r>
              <a:rPr lang="en-US" sz="2800" dirty="0"/>
              <a:t>The MAC sublayer is especially important in </a:t>
            </a:r>
            <a:r>
              <a:rPr lang="en-US" sz="2800" dirty="0">
                <a:solidFill>
                  <a:srgbClr val="0070C0"/>
                </a:solidFill>
              </a:rPr>
              <a:t>LANs, particularly wireless ones </a:t>
            </a:r>
          </a:p>
          <a:p>
            <a:endParaRPr lang="en-US" sz="2800" dirty="0"/>
          </a:p>
          <a:p>
            <a:r>
              <a:rPr lang="en-US" sz="2800" dirty="0"/>
              <a:t>WANs, in contrast, use </a:t>
            </a:r>
            <a:r>
              <a:rPr lang="en-US" sz="2800" dirty="0">
                <a:solidFill>
                  <a:srgbClr val="0070C0"/>
                </a:solidFill>
              </a:rPr>
              <a:t>point-to-point links.</a:t>
            </a:r>
            <a:endParaRPr lang="en-US" sz="2800" dirty="0" smtClean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458200" cy="8382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400" dirty="0" smtClean="0">
                <a:solidFill>
                  <a:srgbClr val="FF0000"/>
                </a:solidFill>
                <a:effectLst/>
              </a:rPr>
              <a:t>THE MEDIUM ACCESS CONTROL</a:t>
            </a:r>
            <a:endParaRPr lang="en-US" sz="44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213001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MULTIPLE ACCESS PROTOCOLS</a:t>
            </a:r>
          </a:p>
        </p:txBody>
      </p:sp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643830"/>
            <a:ext cx="6934200" cy="4419601"/>
          </a:xfrm>
          <a:prstGeom prst="rect">
            <a:avLst/>
          </a:prstGeom>
        </p:spPr>
      </p:pic>
      <p:sp>
        <p:nvSpPr>
          <p:cNvPr id="5" name="مستطيل 4"/>
          <p:cNvSpPr/>
          <p:nvPr/>
        </p:nvSpPr>
        <p:spPr>
          <a:xfrm>
            <a:off x="685800" y="914400"/>
            <a:ext cx="731520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ea typeface="Calibri" panose="020F0502020204030204" pitchFamily="34" charset="0"/>
                <a:cs typeface="Arial" panose="020B0604020202020204" pitchFamily="34" charset="0"/>
              </a:rPr>
              <a:t>Procedure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dirty="0" smtClean="0"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10774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838201"/>
            <a:ext cx="9067800" cy="5791199"/>
          </a:xfrm>
        </p:spPr>
        <p:txBody>
          <a:bodyPr/>
          <a:lstStyle/>
          <a:p>
            <a:pPr marL="109537" indent="0" algn="ctr">
              <a:buNone/>
            </a:pPr>
            <a:r>
              <a:rPr lang="en-US" sz="2400" dirty="0">
                <a:solidFill>
                  <a:srgbClr val="0070C0"/>
                </a:solidFill>
              </a:rPr>
              <a:t>Energy Level</a:t>
            </a:r>
          </a:p>
          <a:p>
            <a:r>
              <a:rPr lang="en-US" sz="2400" dirty="0"/>
              <a:t>We can say that the level of energy in a channel can have three values: zero, normal, and abnormal. </a:t>
            </a:r>
          </a:p>
          <a:p>
            <a:pPr marL="1074738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</a:rPr>
              <a:t>At the zero level</a:t>
            </a:r>
            <a:r>
              <a:rPr lang="en-US" sz="2400" dirty="0"/>
              <a:t>, the channel is idle. </a:t>
            </a:r>
          </a:p>
          <a:p>
            <a:pPr marL="1074738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</a:rPr>
              <a:t>At the normal level</a:t>
            </a:r>
            <a:r>
              <a:rPr lang="en-US" sz="2400" dirty="0"/>
              <a:t>, a station has successfully captured the channel and is sending its frame. </a:t>
            </a:r>
          </a:p>
          <a:p>
            <a:pPr marL="1074738" indent="-342900">
              <a:buFont typeface="Wingdings" panose="05000000000000000000" pitchFamily="2" charset="2"/>
              <a:buChar char="q"/>
            </a:pPr>
            <a:r>
              <a:rPr lang="en-US" sz="2400" dirty="0">
                <a:solidFill>
                  <a:srgbClr val="FF0000"/>
                </a:solidFill>
              </a:rPr>
              <a:t>At the abnormal level</a:t>
            </a:r>
            <a:r>
              <a:rPr lang="en-US" sz="2400" dirty="0"/>
              <a:t>, there is a collision and the level of the energy is twice the normal level. </a:t>
            </a:r>
          </a:p>
          <a:p>
            <a:endParaRPr lang="en-US" sz="2400" dirty="0"/>
          </a:p>
          <a:p>
            <a:r>
              <a:rPr lang="en-US" sz="2400" dirty="0"/>
              <a:t>A station that has a frame to send or is sending a frame needs to monitor the energy level to determine if the channel is idle, busy, or in collision mode. </a:t>
            </a:r>
            <a:r>
              <a:rPr lang="en-US" sz="2400" dirty="0" smtClean="0"/>
              <a:t>The following figure shows </a:t>
            </a:r>
            <a:r>
              <a:rPr lang="en-US" sz="2400" dirty="0"/>
              <a:t>the situation.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MULTIPLE ACCESS PROTOCOLS</a:t>
            </a:r>
          </a:p>
        </p:txBody>
      </p:sp>
    </p:spTree>
    <p:extLst>
      <p:ext uri="{BB962C8B-B14F-4D97-AF65-F5344CB8AC3E}">
        <p14:creationId xmlns:p14="http://schemas.microsoft.com/office/powerpoint/2010/main" val="18463975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effectLst/>
              </a:rPr>
              <a:t>MULTIPLE ACCESS PROTOCOLS</a:t>
            </a:r>
          </a:p>
        </p:txBody>
      </p:sp>
      <p:pic>
        <p:nvPicPr>
          <p:cNvPr id="4" name="صورة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362200"/>
            <a:ext cx="7924800" cy="2606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62840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62200"/>
            <a:ext cx="8229600" cy="1828800"/>
          </a:xfrm>
        </p:spPr>
        <p:txBody>
          <a:bodyPr>
            <a:noAutofit/>
          </a:bodyPr>
          <a:lstStyle/>
          <a:p>
            <a:pPr lvl="0" algn="ctr"/>
            <a:r>
              <a:rPr lang="en-US" sz="96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US" sz="9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8478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2"/>
      <p:bldP spid="2" grpId="3"/>
      <p:bldP spid="2" grpId="4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6" descr="question-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81000"/>
            <a:ext cx="4673600" cy="583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43428"/>
            <a:ext cx="9067800" cy="5457371"/>
          </a:xfrm>
        </p:spPr>
        <p:txBody>
          <a:bodyPr/>
          <a:lstStyle/>
          <a:p>
            <a:r>
              <a:rPr lang="en-US" sz="2800" dirty="0"/>
              <a:t>The central theme of this chapter is </a:t>
            </a:r>
            <a:r>
              <a:rPr lang="en-US" sz="2800" dirty="0">
                <a:solidFill>
                  <a:srgbClr val="0070C0"/>
                </a:solidFill>
              </a:rPr>
              <a:t>how to allocate a single broadcast channel among competing users.</a:t>
            </a:r>
          </a:p>
          <a:p>
            <a:endParaRPr lang="en-US" sz="2800" dirty="0"/>
          </a:p>
          <a:p>
            <a:r>
              <a:rPr lang="en-US" sz="2800" dirty="0"/>
              <a:t>The channel might be </a:t>
            </a:r>
            <a:r>
              <a:rPr lang="en-US" sz="2800" dirty="0">
                <a:solidFill>
                  <a:srgbClr val="FF0000"/>
                </a:solidFill>
              </a:rPr>
              <a:t>a portion of the wireless </a:t>
            </a:r>
            <a:r>
              <a:rPr lang="en-US" sz="2800" dirty="0" smtClean="0">
                <a:solidFill>
                  <a:srgbClr val="FF0000"/>
                </a:solidFill>
              </a:rPr>
              <a:t>spectrum, </a:t>
            </a:r>
            <a:r>
              <a:rPr lang="en-US" sz="2800" dirty="0">
                <a:solidFill>
                  <a:srgbClr val="FF0000"/>
                </a:solidFill>
              </a:rPr>
              <a:t>or a single wire or optical fiber </a:t>
            </a:r>
            <a:r>
              <a:rPr lang="en-US" sz="2800" dirty="0"/>
              <a:t>to which multiple nodes are connected. </a:t>
            </a:r>
          </a:p>
          <a:p>
            <a:endParaRPr lang="en-US" sz="2800" dirty="0"/>
          </a:p>
          <a:p>
            <a:r>
              <a:rPr lang="en-US" sz="2800" dirty="0" smtClean="0">
                <a:solidFill>
                  <a:srgbClr val="FF0000"/>
                </a:solidFill>
              </a:rPr>
              <a:t>The </a:t>
            </a:r>
            <a:r>
              <a:rPr lang="en-US" sz="2800" dirty="0">
                <a:solidFill>
                  <a:srgbClr val="FF0000"/>
                </a:solidFill>
              </a:rPr>
              <a:t>channel connects each user to all other users </a:t>
            </a:r>
            <a:r>
              <a:rPr lang="en-US" sz="2800" dirty="0"/>
              <a:t>and any user who makes full use of the channel interferes with other users who also wish to use the channel. </a:t>
            </a:r>
            <a:endParaRPr lang="en-US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  <a:effectLst/>
              </a:rPr>
              <a:t>THE CHANNEL ALLOCATION PROBLEM</a:t>
            </a:r>
          </a:p>
        </p:txBody>
      </p:sp>
    </p:spTree>
    <p:extLst>
      <p:ext uri="{BB962C8B-B14F-4D97-AF65-F5344CB8AC3E}">
        <p14:creationId xmlns:p14="http://schemas.microsoft.com/office/powerpoint/2010/main" val="31986975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9067800" cy="5638799"/>
          </a:xfrm>
        </p:spPr>
        <p:txBody>
          <a:bodyPr/>
          <a:lstStyle/>
          <a:p>
            <a:pPr marL="109537" indent="0" algn="ctr">
              <a:buNone/>
            </a:pPr>
            <a:r>
              <a:rPr lang="en-US" sz="2400" dirty="0">
                <a:solidFill>
                  <a:srgbClr val="0070C0"/>
                </a:solidFill>
              </a:rPr>
              <a:t>Static Channel </a:t>
            </a:r>
            <a:r>
              <a:rPr lang="en-US" sz="2400" dirty="0" smtClean="0">
                <a:solidFill>
                  <a:srgbClr val="0070C0"/>
                </a:solidFill>
              </a:rPr>
              <a:t>Allocation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Chop </a:t>
            </a:r>
            <a:r>
              <a:rPr lang="en-US" sz="2400" dirty="0">
                <a:solidFill>
                  <a:srgbClr val="FF0000"/>
                </a:solidFill>
              </a:rPr>
              <a:t>up its capacity </a:t>
            </a:r>
            <a:r>
              <a:rPr lang="en-US" sz="2400" dirty="0"/>
              <a:t>by using one of the multiplexing schemes, such as </a:t>
            </a:r>
            <a:r>
              <a:rPr lang="en-US" sz="2400" dirty="0">
                <a:solidFill>
                  <a:srgbClr val="FF0000"/>
                </a:solidFill>
              </a:rPr>
              <a:t>FDM (Frequency Division Multiplexing). </a:t>
            </a:r>
          </a:p>
          <a:p>
            <a:endParaRPr lang="en-US" sz="2400" dirty="0"/>
          </a:p>
          <a:p>
            <a:r>
              <a:rPr lang="en-US" sz="2400" dirty="0" smtClean="0"/>
              <a:t>If there are N users, the bandwidth is divided into N equal-sized portions. </a:t>
            </a:r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/>
              <a:t>When there is only a small and constant number of users, each of which has a </a:t>
            </a:r>
            <a:r>
              <a:rPr lang="en-US" sz="2400" dirty="0">
                <a:solidFill>
                  <a:srgbClr val="FF0000"/>
                </a:solidFill>
              </a:rPr>
              <a:t>steady stream or a heavy load </a:t>
            </a:r>
            <a:r>
              <a:rPr lang="en-US" sz="2400" dirty="0"/>
              <a:t>of </a:t>
            </a:r>
            <a:r>
              <a:rPr lang="en-US" sz="2400" dirty="0" smtClean="0"/>
              <a:t>traffic, this </a:t>
            </a:r>
            <a:r>
              <a:rPr lang="en-US" sz="2400" dirty="0"/>
              <a:t>division is a simple and </a:t>
            </a:r>
            <a:r>
              <a:rPr lang="en-US" sz="2400" dirty="0">
                <a:solidFill>
                  <a:srgbClr val="FF0000"/>
                </a:solidFill>
              </a:rPr>
              <a:t>efficient allocation </a:t>
            </a:r>
            <a:r>
              <a:rPr lang="en-US" sz="2400" dirty="0"/>
              <a:t>mechanism. A wireless example is </a:t>
            </a:r>
            <a:r>
              <a:rPr lang="en-US" sz="2400" dirty="0">
                <a:solidFill>
                  <a:srgbClr val="FF0000"/>
                </a:solidFill>
              </a:rPr>
              <a:t>FM radio stations</a:t>
            </a:r>
            <a:r>
              <a:rPr lang="en-US" sz="2400" dirty="0">
                <a:solidFill>
                  <a:srgbClr val="0070C0"/>
                </a:solidFill>
              </a:rPr>
              <a:t>. </a:t>
            </a:r>
            <a:r>
              <a:rPr lang="en-US" sz="2000" dirty="0">
                <a:solidFill>
                  <a:srgbClr val="0070C0"/>
                </a:solidFill>
              </a:rPr>
              <a:t>.</a:t>
            </a:r>
            <a:endParaRPr lang="en-US" sz="2000" dirty="0" smtClean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  <a:effectLst/>
              </a:rPr>
              <a:t>THE CHANNEL ALLOCATION PROBLEM</a:t>
            </a:r>
          </a:p>
        </p:txBody>
      </p:sp>
    </p:spTree>
    <p:extLst>
      <p:ext uri="{BB962C8B-B14F-4D97-AF65-F5344CB8AC3E}">
        <p14:creationId xmlns:p14="http://schemas.microsoft.com/office/powerpoint/2010/main" val="7500826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9067800" cy="5638799"/>
          </a:xfrm>
        </p:spPr>
        <p:txBody>
          <a:bodyPr/>
          <a:lstStyle/>
          <a:p>
            <a:r>
              <a:rPr lang="en-US" sz="2400" dirty="0"/>
              <a:t>However, when </a:t>
            </a:r>
            <a:r>
              <a:rPr lang="en-US" sz="2400" dirty="0">
                <a:solidFill>
                  <a:srgbClr val="FF0000"/>
                </a:solidFill>
              </a:rPr>
              <a:t>the number of senders is large and varying or the traffic is bursty</a:t>
            </a:r>
            <a:r>
              <a:rPr lang="en-US" sz="2400" dirty="0"/>
              <a:t>, FDM presents some problems. </a:t>
            </a:r>
          </a:p>
          <a:p>
            <a:endParaRPr lang="en-US" sz="2400" dirty="0"/>
          </a:p>
          <a:p>
            <a:r>
              <a:rPr lang="en-US" sz="2400" dirty="0"/>
              <a:t>Some of users will be </a:t>
            </a:r>
            <a:r>
              <a:rPr lang="en-US" sz="2400" dirty="0">
                <a:solidFill>
                  <a:srgbClr val="6666FF"/>
                </a:solidFill>
              </a:rPr>
              <a:t>denied permission </a:t>
            </a:r>
            <a:r>
              <a:rPr lang="en-US" sz="2400" dirty="0"/>
              <a:t>for lack of </a:t>
            </a:r>
            <a:r>
              <a:rPr lang="en-US" sz="2400" dirty="0" smtClean="0"/>
              <a:t>bandwidth.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When </a:t>
            </a:r>
            <a:r>
              <a:rPr lang="en-US" sz="2400" dirty="0"/>
              <a:t>some users are quiescent, </a:t>
            </a:r>
            <a:r>
              <a:rPr lang="en-US" sz="2400" dirty="0">
                <a:solidFill>
                  <a:srgbClr val="6666FF"/>
                </a:solidFill>
              </a:rPr>
              <a:t>their bandwidth is simply lost. </a:t>
            </a:r>
          </a:p>
          <a:p>
            <a:endParaRPr lang="en-US" sz="2400" dirty="0" smtClean="0"/>
          </a:p>
          <a:p>
            <a:r>
              <a:rPr lang="en-US" sz="2400" dirty="0">
                <a:solidFill>
                  <a:srgbClr val="6666FF"/>
                </a:solidFill>
              </a:rPr>
              <a:t>The mean delay </a:t>
            </a:r>
            <a:r>
              <a:rPr lang="en-US" sz="2400" dirty="0"/>
              <a:t>for the divided channel is N times worse than if all the frames were somehow magically arranged orderly in a big central queue</a:t>
            </a:r>
            <a:endParaRPr lang="en-US" sz="2400" dirty="0" smtClean="0"/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  <a:effectLst/>
              </a:rPr>
              <a:t>THE CHANNEL ALLOCATION PROBLEM</a:t>
            </a:r>
          </a:p>
        </p:txBody>
      </p:sp>
    </p:spTree>
    <p:extLst>
      <p:ext uri="{BB962C8B-B14F-4D97-AF65-F5344CB8AC3E}">
        <p14:creationId xmlns:p14="http://schemas.microsoft.com/office/powerpoint/2010/main" val="35074354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9067800" cy="5791199"/>
          </a:xfrm>
        </p:spPr>
        <p:txBody>
          <a:bodyPr/>
          <a:lstStyle/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pPr marL="363538" indent="0">
              <a:buNone/>
            </a:pPr>
            <a:r>
              <a:rPr lang="en-US" sz="2400" dirty="0" smtClean="0"/>
              <a:t>T</a:t>
            </a:r>
            <a:r>
              <a:rPr lang="en-US" sz="2400" dirty="0"/>
              <a:t>= The mean time delay</a:t>
            </a:r>
          </a:p>
          <a:p>
            <a:pPr marL="363538" indent="0">
              <a:buNone/>
            </a:pPr>
            <a:r>
              <a:rPr lang="en-US" sz="2400" dirty="0"/>
              <a:t>C= Capacity (bps) </a:t>
            </a:r>
          </a:p>
          <a:p>
            <a:pPr marL="363538" indent="0">
              <a:buNone/>
            </a:pPr>
            <a:r>
              <a:rPr lang="en-US" sz="2400" dirty="0"/>
              <a:t>λ = Average arrival rate (frames/sec) </a:t>
            </a:r>
          </a:p>
          <a:p>
            <a:pPr marL="363538" indent="0">
              <a:buNone/>
            </a:pPr>
            <a:r>
              <a:rPr lang="en-US" sz="2400" dirty="0"/>
              <a:t>1/μ = Average length of frames </a:t>
            </a:r>
            <a:r>
              <a:rPr lang="en-US" sz="2400" dirty="0" smtClean="0"/>
              <a:t>bits</a:t>
            </a:r>
            <a:endParaRPr lang="en-US" sz="2400" dirty="0"/>
          </a:p>
          <a:p>
            <a:pPr marL="363538" indent="0">
              <a:buNone/>
            </a:pPr>
            <a:r>
              <a:rPr lang="en-US" sz="2400" dirty="0"/>
              <a:t>μC = The service rate (frames/sec</a:t>
            </a:r>
            <a:r>
              <a:rPr lang="en-US" sz="2400" dirty="0" smtClean="0"/>
              <a:t>)</a:t>
            </a:r>
          </a:p>
          <a:p>
            <a:pPr marL="363538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dirty="0"/>
              <a:t>For example, if C = 100 Mbps, frame length (1/μ) = 10,000 bits, and the frame arrival rate (λ) is 5000 frames/sec, then:</a:t>
            </a:r>
          </a:p>
          <a:p>
            <a:pPr marL="363538" indent="0">
              <a:buNone/>
            </a:pP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  <a:effectLst/>
              </a:rPr>
              <a:t>THE CHANNEL ALLOCATION PROBLEM</a:t>
            </a:r>
          </a:p>
        </p:txBody>
      </p:sp>
      <p:pic>
        <p:nvPicPr>
          <p:cNvPr id="4" name="عنصر نائب للمحتوى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24200" y="914400"/>
            <a:ext cx="2394553" cy="1033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صورة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3523" y="5562600"/>
            <a:ext cx="3210460" cy="846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831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762000"/>
            <a:ext cx="9067800" cy="5791199"/>
          </a:xfrm>
        </p:spPr>
        <p:txBody>
          <a:bodyPr/>
          <a:lstStyle/>
          <a:p>
            <a:r>
              <a:rPr lang="en-US" sz="2400" dirty="0"/>
              <a:t>Now let us divide the single channel into </a:t>
            </a:r>
            <a:r>
              <a:rPr lang="en-US" sz="2400" dirty="0">
                <a:solidFill>
                  <a:srgbClr val="6666FF"/>
                </a:solidFill>
              </a:rPr>
              <a:t>N independent sub-channels</a:t>
            </a:r>
            <a:r>
              <a:rPr lang="en-US" sz="2400" dirty="0"/>
              <a:t>, each with capacity </a:t>
            </a:r>
            <a:r>
              <a:rPr lang="en-US" sz="2400" dirty="0">
                <a:solidFill>
                  <a:srgbClr val="6666FF"/>
                </a:solidFill>
              </a:rPr>
              <a:t>C/N bps</a:t>
            </a:r>
            <a:r>
              <a:rPr lang="en-US" sz="2400" dirty="0"/>
              <a:t>. The mean input rate on each of the sub-channels will now be </a:t>
            </a:r>
            <a:r>
              <a:rPr lang="en-US" sz="2400" dirty="0">
                <a:solidFill>
                  <a:srgbClr val="6666FF"/>
                </a:solidFill>
              </a:rPr>
              <a:t>λ/N.</a:t>
            </a:r>
            <a:r>
              <a:rPr lang="en-US" sz="2400" dirty="0"/>
              <a:t> Recomputing T, we get</a:t>
            </a:r>
            <a:r>
              <a:rPr lang="en-US" sz="2400" dirty="0" smtClean="0"/>
              <a:t>:</a:t>
            </a:r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dirty="0"/>
              <a:t>if we were to replace the 100-Mbps network with 10 networks of 10 Mbps each and statically allocate each user to one of them, the mean delay would jump from </a:t>
            </a:r>
            <a:r>
              <a:rPr lang="en-US" dirty="0">
                <a:solidFill>
                  <a:srgbClr val="FF0000"/>
                </a:solidFill>
              </a:rPr>
              <a:t>200 μsec to 2 msec.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  <a:effectLst/>
              </a:rPr>
              <a:t>THE CHANNEL ALLOCATION PROBLEM</a:t>
            </a:r>
          </a:p>
        </p:txBody>
      </p:sp>
      <p:pic>
        <p:nvPicPr>
          <p:cNvPr id="3" name="صورة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470" y="2552733"/>
            <a:ext cx="5938660" cy="1104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3800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76200" y="990601"/>
            <a:ext cx="9067800" cy="5791199"/>
          </a:xfrm>
        </p:spPr>
        <p:txBody>
          <a:bodyPr/>
          <a:lstStyle/>
          <a:p>
            <a:pPr marL="109537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Assumptions for Dynamic Channel </a:t>
            </a:r>
            <a:r>
              <a:rPr lang="en-US" sz="2800" dirty="0" smtClean="0">
                <a:solidFill>
                  <a:srgbClr val="0070C0"/>
                </a:solidFill>
              </a:rPr>
              <a:t>Allocation</a:t>
            </a:r>
          </a:p>
          <a:p>
            <a:pPr marL="109537" indent="0">
              <a:buNone/>
            </a:pPr>
            <a:endParaRPr lang="en-US" sz="2800" dirty="0"/>
          </a:p>
          <a:p>
            <a:pPr marL="109537" indent="0">
              <a:buNone/>
            </a:pPr>
            <a:r>
              <a:rPr lang="en-US" sz="2800" dirty="0"/>
              <a:t>1- Independent </a:t>
            </a:r>
            <a:r>
              <a:rPr lang="en-US" sz="2800" dirty="0" smtClean="0"/>
              <a:t>Traffic</a:t>
            </a:r>
          </a:p>
          <a:p>
            <a:pPr marL="109537" indent="0">
              <a:buNone/>
            </a:pPr>
            <a:endParaRPr lang="en-US" sz="2800" dirty="0"/>
          </a:p>
          <a:p>
            <a:pPr marL="109537" indent="0">
              <a:buNone/>
            </a:pPr>
            <a:r>
              <a:rPr lang="en-US" sz="2800" dirty="0" smtClean="0"/>
              <a:t>2- </a:t>
            </a:r>
            <a:r>
              <a:rPr lang="en-US" sz="2800" dirty="0"/>
              <a:t>Single </a:t>
            </a:r>
            <a:r>
              <a:rPr lang="en-US" sz="2800" dirty="0" smtClean="0"/>
              <a:t>Channel</a:t>
            </a:r>
          </a:p>
          <a:p>
            <a:pPr marL="109537" indent="0">
              <a:buNone/>
            </a:pPr>
            <a:endParaRPr lang="en-US" sz="2800" dirty="0" smtClean="0"/>
          </a:p>
          <a:p>
            <a:pPr marL="109537" indent="0">
              <a:buNone/>
            </a:pPr>
            <a:r>
              <a:rPr lang="en-US" sz="2800" dirty="0" smtClean="0"/>
              <a:t>3- </a:t>
            </a:r>
            <a:r>
              <a:rPr lang="en-US" sz="2800" dirty="0"/>
              <a:t>Observable </a:t>
            </a:r>
            <a:r>
              <a:rPr lang="en-US" sz="2800" dirty="0" smtClean="0"/>
              <a:t>Collisions</a:t>
            </a:r>
          </a:p>
          <a:p>
            <a:pPr marL="109537" indent="0">
              <a:buNone/>
            </a:pPr>
            <a:endParaRPr lang="en-US" sz="2800" dirty="0"/>
          </a:p>
          <a:p>
            <a:pPr marL="109537" indent="0">
              <a:buNone/>
            </a:pPr>
            <a:r>
              <a:rPr lang="en-US" sz="2800" dirty="0"/>
              <a:t>4- Continuous or Slotted </a:t>
            </a:r>
            <a:r>
              <a:rPr lang="en-US" sz="2800" dirty="0" smtClean="0"/>
              <a:t>Time</a:t>
            </a:r>
          </a:p>
          <a:p>
            <a:pPr marL="109537" indent="0">
              <a:buNone/>
            </a:pPr>
            <a:endParaRPr lang="en-US" sz="2800" dirty="0"/>
          </a:p>
          <a:p>
            <a:pPr marL="109537" indent="0">
              <a:buNone/>
            </a:pPr>
            <a:r>
              <a:rPr lang="en-US" sz="2800" dirty="0"/>
              <a:t>5- Carrier Sense or No Carrier Sense</a:t>
            </a:r>
          </a:p>
          <a:p>
            <a:pPr marL="109537" indent="0">
              <a:buNone/>
            </a:pPr>
            <a:endParaRPr lang="en-US" sz="28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686800" cy="838200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dirty="0">
                <a:solidFill>
                  <a:srgbClr val="FF0000"/>
                </a:solidFill>
                <a:effectLst/>
              </a:rPr>
              <a:t>THE CHANNEL ALLOCATION PROBLEM</a:t>
            </a:r>
          </a:p>
        </p:txBody>
      </p:sp>
    </p:spTree>
    <p:extLst>
      <p:ext uri="{BB962C8B-B14F-4D97-AF65-F5344CB8AC3E}">
        <p14:creationId xmlns:p14="http://schemas.microsoft.com/office/powerpoint/2010/main" val="14339222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5654</TotalTime>
  <Words>1925</Words>
  <Application>Microsoft Office PowerPoint</Application>
  <PresentationFormat>عرض على الشاشة (4:3)</PresentationFormat>
  <Paragraphs>217</Paragraphs>
  <Slides>34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34</vt:i4>
      </vt:variant>
    </vt:vector>
  </HeadingPairs>
  <TitlesOfParts>
    <vt:vector size="42" baseType="lpstr">
      <vt:lpstr>Arial</vt:lpstr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Computer Networks</vt:lpstr>
      <vt:lpstr>THE MEDIUM ACCESS CONTROL</vt:lpstr>
      <vt:lpstr>THE MEDIUM ACCESS CONTROL</vt:lpstr>
      <vt:lpstr>THE CHANNEL ALLOCATION PROBLEM</vt:lpstr>
      <vt:lpstr>THE CHANNEL ALLOCATION PROBLEM</vt:lpstr>
      <vt:lpstr>THE CHANNEL ALLOCATION PROBLEM</vt:lpstr>
      <vt:lpstr>THE CHANNEL ALLOCATION PROBLEM</vt:lpstr>
      <vt:lpstr>THE CHANNEL ALLOCATION PROBLEM</vt:lpstr>
      <vt:lpstr>THE CHANNEL ALLOCATION PROBLEM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MULTIPLE ACCESS PROTOCOLS</vt:lpstr>
      <vt:lpstr>THANK YOU</vt:lpstr>
      <vt:lpstr>عرض تقديمي في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bad is selfish routing?</dc:title>
  <dc:creator>al marsa</dc:creator>
  <cp:lastModifiedBy>ooo</cp:lastModifiedBy>
  <cp:revision>378</cp:revision>
  <dcterms:created xsi:type="dcterms:W3CDTF">2010-04-29T23:38:56Z</dcterms:created>
  <dcterms:modified xsi:type="dcterms:W3CDTF">2018-11-10T17:51:29Z</dcterms:modified>
</cp:coreProperties>
</file>